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0" r:id="rId5"/>
  </p:sldMasterIdLst>
  <p:notesMasterIdLst>
    <p:notesMasterId r:id="rId23"/>
  </p:notesMasterIdLst>
  <p:sldIdLst>
    <p:sldId id="354" r:id="rId6"/>
    <p:sldId id="260" r:id="rId7"/>
    <p:sldId id="341" r:id="rId8"/>
    <p:sldId id="342" r:id="rId9"/>
    <p:sldId id="343" r:id="rId10"/>
    <p:sldId id="344" r:id="rId11"/>
    <p:sldId id="345" r:id="rId12"/>
    <p:sldId id="347" r:id="rId13"/>
    <p:sldId id="348" r:id="rId14"/>
    <p:sldId id="349" r:id="rId15"/>
    <p:sldId id="351" r:id="rId16"/>
    <p:sldId id="350" r:id="rId17"/>
    <p:sldId id="352" r:id="rId18"/>
    <p:sldId id="356" r:id="rId19"/>
    <p:sldId id="257" r:id="rId20"/>
    <p:sldId id="353" r:id="rId21"/>
    <p:sldId id="35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ZR8x7jaR08kQZcsIiiJ+dM5CU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C09"/>
    <a:srgbClr val="DE3D2F"/>
    <a:srgbClr val="09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30062-CAD4-4B75-BDC5-26F2623F20F3}" v="11" dt="2020-03-03T16:26:26.375"/>
  </p1510:revLst>
</p1510:revInfo>
</file>

<file path=ppt/tableStyles.xml><?xml version="1.0" encoding="utf-8"?>
<a:tblStyleLst xmlns:a="http://schemas.openxmlformats.org/drawingml/2006/main" def="{D3343115-5AC1-4C33-BD88-FC3C07912480}">
  <a:tblStyle styleId="{D3343115-5AC1-4C33-BD88-FC3C07912480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492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31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41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92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38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4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52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214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68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6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6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18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7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63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49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4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49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9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1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ftr" idx="11"/>
          </p:nvPr>
        </p:nvSpPr>
        <p:spPr>
          <a:xfrm>
            <a:off x="2085393" y="177405"/>
            <a:ext cx="586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body" idx="1"/>
          </p:nvPr>
        </p:nvSpPr>
        <p:spPr>
          <a:xfrm>
            <a:off x="1600200" y="4114800"/>
            <a:ext cx="731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" name="Google Shape;39;p50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" name="Google Shape;40;p50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50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50"/>
          <p:cNvSpPr txBox="1">
            <a:spLocks noGrp="1"/>
          </p:cNvSpPr>
          <p:nvPr>
            <p:ph type="dt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0" y="3500437"/>
            <a:ext cx="1447800" cy="49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ftr" idx="11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3426714"/>
          </a:xfrm>
          <a:prstGeom prst="rect">
            <a:avLst/>
          </a:prstGeom>
          <a:solidFill>
            <a:srgbClr val="CACBD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9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2" name="Google Shape;52;p51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97143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288" lvl="1" indent="-308571" algn="l">
              <a:spcBef>
                <a:spcPts val="551"/>
              </a:spcBef>
              <a:spcAft>
                <a:spcPts val="0"/>
              </a:spcAft>
              <a:buSzPts val="1260"/>
              <a:buChar char="🞑"/>
              <a:defRPr/>
            </a:lvl2pPr>
            <a:lvl3pPr marL="1371430" lvl="2" indent="-314287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573" lvl="3" indent="-314287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5718" lvl="4" indent="-302856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48"/>
          <p:cNvSpPr txBox="1"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1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2085393" y="177405"/>
            <a:ext cx="586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3"/>
          <p:cNvSpPr txBox="1">
            <a:spLocks noGrp="1"/>
          </p:cNvSpPr>
          <p:nvPr>
            <p:ph type="body" idx="1"/>
          </p:nvPr>
        </p:nvSpPr>
        <p:spPr>
          <a:xfrm>
            <a:off x="1371608" y="2057409"/>
            <a:ext cx="7123113" cy="125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28573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288" lvl="1" indent="-228573" algn="l">
              <a:spcBef>
                <a:spcPts val="551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430" lvl="2" indent="-228573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573" lvl="3" indent="-228573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5718" lvl="4" indent="-228573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53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53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53"/>
          <p:cNvSpPr txBox="1"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sldNum" idx="12"/>
          </p:nvPr>
        </p:nvSpPr>
        <p:spPr>
          <a:xfrm>
            <a:off x="0" y="1314451"/>
            <a:ext cx="1295400" cy="5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9" name="Google Shape;79;p53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97143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288" lvl="1" indent="-308571" algn="l">
              <a:spcBef>
                <a:spcPts val="551"/>
              </a:spcBef>
              <a:spcAft>
                <a:spcPts val="0"/>
              </a:spcAft>
              <a:buSzPts val="1260"/>
              <a:buChar char="🞑"/>
              <a:defRPr/>
            </a:lvl2pPr>
            <a:lvl3pPr marL="1371430" lvl="2" indent="-314287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573" lvl="3" indent="-314287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5718" lvl="4" indent="-302856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97143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288" lvl="1" indent="-308571" algn="l">
              <a:spcBef>
                <a:spcPts val="551"/>
              </a:spcBef>
              <a:spcAft>
                <a:spcPts val="0"/>
              </a:spcAft>
              <a:buSzPts val="1260"/>
              <a:buChar char="🞑"/>
              <a:defRPr/>
            </a:lvl2pPr>
            <a:lvl3pPr marL="1371430" lvl="2" indent="-314287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573" lvl="3" indent="-314287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5718" lvl="4" indent="-302856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6" name="Google Shape;86;p54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sldNum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8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8"/>
          <p:cNvSpPr txBox="1">
            <a:spLocks noGrp="1"/>
          </p:cNvSpPr>
          <p:nvPr>
            <p:ph type="body" idx="1"/>
          </p:nvPr>
        </p:nvSpPr>
        <p:spPr>
          <a:xfrm rot="5400000">
            <a:off x="2991993" y="-1179195"/>
            <a:ext cx="339471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97143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288" lvl="1" indent="-308571" algn="l">
              <a:spcBef>
                <a:spcPts val="551"/>
              </a:spcBef>
              <a:spcAft>
                <a:spcPts val="0"/>
              </a:spcAft>
              <a:buSzPts val="1260"/>
              <a:buChar char="🞑"/>
              <a:defRPr/>
            </a:lvl2pPr>
            <a:lvl3pPr marL="1371430" lvl="2" indent="-314287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573" lvl="3" indent="-314287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5718" lvl="4" indent="-302856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8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8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9"/>
          <p:cNvSpPr txBox="1">
            <a:spLocks noGrp="1"/>
          </p:cNvSpPr>
          <p:nvPr>
            <p:ph type="title"/>
          </p:nvPr>
        </p:nvSpPr>
        <p:spPr>
          <a:xfrm rot="5400000">
            <a:off x="5513190" y="1497212"/>
            <a:ext cx="41374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9"/>
          <p:cNvSpPr txBox="1">
            <a:spLocks noGrp="1"/>
          </p:cNvSpPr>
          <p:nvPr>
            <p:ph type="body" idx="1"/>
          </p:nvPr>
        </p:nvSpPr>
        <p:spPr>
          <a:xfrm rot="5400000">
            <a:off x="1169794" y="-255389"/>
            <a:ext cx="4137423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143" lvl="0" indent="-297143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288" lvl="1" indent="-308571" algn="l">
              <a:spcBef>
                <a:spcPts val="551"/>
              </a:spcBef>
              <a:spcAft>
                <a:spcPts val="0"/>
              </a:spcAft>
              <a:buSzPts val="1260"/>
              <a:buChar char="🞑"/>
              <a:defRPr/>
            </a:lvl2pPr>
            <a:lvl3pPr marL="1371430" lvl="2" indent="-314287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573" lvl="3" indent="-314287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5718" lvl="4" indent="-302856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2858" lvl="5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000" lvl="6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143" lvl="7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286" lvl="8" indent="-34285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2" name="Google Shape;112;p59"/>
          <p:cNvSpPr txBox="1">
            <a:spLocks noGrp="1"/>
          </p:cNvSpPr>
          <p:nvPr>
            <p:ph type="dt" idx="10"/>
          </p:nvPr>
        </p:nvSpPr>
        <p:spPr>
          <a:xfrm>
            <a:off x="6553200" y="4686303"/>
            <a:ext cx="2209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9"/>
          <p:cNvSpPr txBox="1">
            <a:spLocks noGrp="1"/>
          </p:cNvSpPr>
          <p:nvPr>
            <p:ph type="ftr" idx="11"/>
          </p:nvPr>
        </p:nvSpPr>
        <p:spPr>
          <a:xfrm>
            <a:off x="457205" y="4686156"/>
            <a:ext cx="55734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9"/>
          <p:cNvSpPr/>
          <p:nvPr/>
        </p:nvSpPr>
        <p:spPr>
          <a:xfrm>
            <a:off x="6096319" y="0"/>
            <a:ext cx="32004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59"/>
          <p:cNvSpPr/>
          <p:nvPr/>
        </p:nvSpPr>
        <p:spPr>
          <a:xfrm>
            <a:off x="6142039" y="457200"/>
            <a:ext cx="228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59"/>
          <p:cNvSpPr/>
          <p:nvPr/>
        </p:nvSpPr>
        <p:spPr>
          <a:xfrm>
            <a:off x="6142039" y="0"/>
            <a:ext cx="228600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59"/>
          <p:cNvSpPr txBox="1">
            <a:spLocks noGrp="1"/>
          </p:cNvSpPr>
          <p:nvPr>
            <p:ph type="sldNum" idx="12"/>
          </p:nvPr>
        </p:nvSpPr>
        <p:spPr>
          <a:xfrm rot="5400000">
            <a:off x="6056314" y="77788"/>
            <a:ext cx="40005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/>
          <p:nvPr/>
        </p:nvSpPr>
        <p:spPr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4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47"/>
          <p:cNvSpPr/>
          <p:nvPr/>
        </p:nvSpPr>
        <p:spPr>
          <a:xfrm>
            <a:off x="590549" y="960120"/>
            <a:ext cx="8553451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47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609605" y="4686156"/>
            <a:ext cx="542108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2" name="Google Shape;32;p46"/>
          <p:cNvSpPr/>
          <p:nvPr/>
        </p:nvSpPr>
        <p:spPr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46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46"/>
          <p:cNvSpPr/>
          <p:nvPr/>
        </p:nvSpPr>
        <p:spPr>
          <a:xfrm>
            <a:off x="590549" y="960120"/>
            <a:ext cx="8553451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0" y="954169"/>
            <a:ext cx="533400" cy="18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.pressbooks.pub/app/uploads/sites/12/2019/05/WK-Key-Signatures-Major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sa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.pressbooks.pub/openmusictheory/chapter/scales-and-scale-degre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-sa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.pressbooks.pub/app/uploads/sites/12/2019/08/WK-AABA-and-strophic-form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sa/4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061/es.v7i0.736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.societymusictheory.org/sessions/nov15/morning/using-open-educational-resourc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www.onlinelearningsurvey.com/reports/freeingthetextbook2018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openmusictheor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.pressbooks.pub/openmusictheo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sa/4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dcu.be/s6G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mtp.appstate.edu/open-educational-resources-undergraduate-music-theo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.pressbooks.pub/app/uploads/sites/12/2020/02/WK-mode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ctrTitle"/>
          </p:nvPr>
        </p:nvSpPr>
        <p:spPr>
          <a:xfrm>
            <a:off x="152401" y="1012010"/>
            <a:ext cx="8839201" cy="221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lvl="0" algn="ctr">
              <a:buSzPts val="3000"/>
            </a:pPr>
            <a:r>
              <a:rPr lang="en-US" sz="2800" dirty="0">
                <a:solidFill>
                  <a:schemeClr val="bg1"/>
                </a:solidFill>
              </a:rPr>
              <a:t>“A Brief Introduction to OpenMusicTheory.com Version 2”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Lightning Talk</a:t>
            </a: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2021 College Music Society South Central Regional Conference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(Virtual)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Mar. 26–28, 2021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123" name="Google Shape;123;p1"/>
          <p:cNvSpPr txBox="1">
            <a:spLocks noGrp="1"/>
          </p:cNvSpPr>
          <p:nvPr>
            <p:ph type="subTitle" idx="1"/>
          </p:nvPr>
        </p:nvSpPr>
        <p:spPr>
          <a:xfrm>
            <a:off x="2366683" y="3264408"/>
            <a:ext cx="6705600" cy="115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62500" lnSpcReduction="20000"/>
          </a:bodyPr>
          <a:lstStyle/>
          <a:p>
            <a:pPr marL="0" indent="0" algn="r">
              <a:spcBef>
                <a:spcPts val="0"/>
              </a:spcBef>
            </a:pPr>
            <a:r>
              <a:rPr lang="en-US" sz="3400" dirty="0">
                <a:solidFill>
                  <a:schemeClr val="bg1"/>
                </a:solidFill>
              </a:rPr>
              <a:t>Dr. Kyle Gullings, D.M.A.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Director of The School of Performing Arts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Associate Professor of Music Theory &amp; Composition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The University of Texas at Tyler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kgullings@uttyler.edu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5" name="Google Shape;125;p1" descr="UT Tyler Logo - RGB-TheUniversity-Full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07" y="4514580"/>
            <a:ext cx="1568085" cy="588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078942" y="4482491"/>
            <a:ext cx="4060543" cy="6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 algn="r">
              <a:buClr>
                <a:schemeClr val="accent2"/>
              </a:buClr>
              <a:buSzPts val="840"/>
            </a:pPr>
            <a:r>
              <a:rPr lang="en-US">
                <a:solidFill>
                  <a:schemeClr val="bg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Licensed under a Creative Commons</a:t>
            </a:r>
            <a:br>
              <a:rPr lang="en-US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Attribution-ShareAlike 4.0 International License</a:t>
            </a:r>
            <a:r>
              <a:rPr lang="en-US">
                <a:solidFill>
                  <a:schemeClr val="bg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27" name="Google Shape;127;p1" descr="CC BY-S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1163" y="4658292"/>
            <a:ext cx="738332" cy="26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52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Challenges: No Workbook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2. “Key Signatures: Major”:</a:t>
            </a:r>
          </a:p>
          <a:p>
            <a:r>
              <a:rPr lang="en-US" sz="1100">
                <a:latin typeface="Twentieth Century"/>
                <a:hlinkClick r:id="rId3"/>
              </a:rPr>
              <a:t>https://viva.pressbooks.pub/app/uploads/sites/12/2019/05/WK-Key-Signatures-Major.pdf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4" name="Picture 3" descr="OMT Sheet: Key Signatures: Major">
            <a:extLst>
              <a:ext uri="{FF2B5EF4-FFF2-40B4-BE49-F238E27FC236}">
                <a16:creationId xmlns:a16="http://schemas.microsoft.com/office/drawing/2014/main" id="{E135F80F-532E-6F42-94DF-6D61C6AB1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741" y="1134940"/>
            <a:ext cx="4154881" cy="35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Challenges: No Workbook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2. “Major Scales, Scale Degrees, and Key Signatures”:</a:t>
            </a:r>
          </a:p>
          <a:p>
            <a:r>
              <a:rPr lang="en-US" sz="1100">
                <a:latin typeface="Twentieth Century"/>
                <a:hlinkClick r:id="rId3"/>
              </a:rPr>
              <a:t>https://viva.pressbooks.pub/openmusictheory/chapter/scales-and-scale-degrees/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3" name="Picture 2" descr="OMT Page: Key Signatures: Major">
            <a:extLst>
              <a:ext uri="{FF2B5EF4-FFF2-40B4-BE49-F238E27FC236}">
                <a16:creationId xmlns:a16="http://schemas.microsoft.com/office/drawing/2014/main" id="{FC74EC76-AF78-C641-B27A-60DA1D5A4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" y="1806206"/>
            <a:ext cx="7910926" cy="13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7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Challenges: No Workbook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2. “AABA and Strophic Form”:</a:t>
            </a:r>
          </a:p>
          <a:p>
            <a:r>
              <a:rPr lang="en-US" sz="1100">
                <a:latin typeface="Twentieth Century"/>
                <a:hlinkClick r:id="rId3"/>
              </a:rPr>
              <a:t>https://viva.pressbooks.pub/app/uploads/sites/12/2019/08/WK-AABA-and-strophic-forms.pdf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4" name="Picture 3" descr="OMT Sheet: AABA and Strophic">
            <a:extLst>
              <a:ext uri="{FF2B5EF4-FFF2-40B4-BE49-F238E27FC236}">
                <a16:creationId xmlns:a16="http://schemas.microsoft.com/office/drawing/2014/main" id="{D4D1567A-EC4D-0245-B687-AA6FB45EE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956" y="1132277"/>
            <a:ext cx="3532087" cy="35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7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0D716-46E1-0F40-B494-57CB532CDFC2}"/>
              </a:ext>
            </a:extLst>
          </p:cNvPr>
          <p:cNvSpPr txBox="1"/>
          <p:nvPr/>
        </p:nvSpPr>
        <p:spPr>
          <a:xfrm>
            <a:off x="1811633" y="1876538"/>
            <a:ext cx="5520734" cy="1418467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b="1">
                <a:latin typeface="Twentieth Century"/>
              </a:rPr>
              <a:t>Additional Challenges:</a:t>
            </a:r>
          </a:p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400">
                <a:latin typeface="Twentieth Century"/>
              </a:rPr>
              <a:t>Comprehensiveness and </a:t>
            </a:r>
            <a:r>
              <a:rPr lang="en-US" sz="2400">
                <a:solidFill>
                  <a:srgbClr val="DE3C09"/>
                </a:solidFill>
                <a:latin typeface="Twentieth Century"/>
              </a:rPr>
              <a:t>depth</a:t>
            </a:r>
            <a:r>
              <a:rPr lang="en-US" sz="2400">
                <a:latin typeface="Twentieth Century"/>
              </a:rPr>
              <a:t> of topics</a:t>
            </a:r>
          </a:p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400">
                <a:latin typeface="Twentieth Century"/>
              </a:rPr>
              <a:t>Curricular </a:t>
            </a:r>
            <a:r>
              <a:rPr lang="en-US" sz="2400">
                <a:solidFill>
                  <a:srgbClr val="DE3C09"/>
                </a:solidFill>
                <a:latin typeface="Twentieth Century"/>
              </a:rPr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67593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 dirty="0"/>
              <a:t>Curricular Redesign Resources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0D716-46E1-0F40-B494-57CB532CDFC2}"/>
              </a:ext>
            </a:extLst>
          </p:cNvPr>
          <p:cNvSpPr txBox="1"/>
          <p:nvPr/>
        </p:nvSpPr>
        <p:spPr>
          <a:xfrm>
            <a:off x="612647" y="1392445"/>
            <a:ext cx="8038293" cy="30871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200" dirty="0" err="1">
                <a:latin typeface="Twentieth Century"/>
              </a:rPr>
              <a:t>Lavengood</a:t>
            </a:r>
            <a:r>
              <a:rPr lang="en-US" sz="2200" dirty="0">
                <a:latin typeface="Twentieth Century"/>
              </a:rPr>
              <a:t>, Megan L. “Bespoke Music Theory: A Modular Core Curriculum Designed for Audio Engineers, Classical Violinists, and Everyone in Between.” </a:t>
            </a:r>
            <a:r>
              <a:rPr lang="en-US" sz="2200" i="1" dirty="0">
                <a:latin typeface="Twentieth Century"/>
              </a:rPr>
              <a:t>Engaging Students: Essays in Music Pedagogy</a:t>
            </a:r>
            <a:r>
              <a:rPr lang="en-US" sz="2200" dirty="0">
                <a:latin typeface="Twentieth Century"/>
              </a:rPr>
              <a:t> 7 (2020). </a:t>
            </a:r>
            <a:r>
              <a:rPr lang="en-US" sz="2200" dirty="0">
                <a:latin typeface="Twentieth Century"/>
                <a:hlinkClick r:id="rId3"/>
              </a:rPr>
              <a:t>https://doi.org/10.18061/es.v7i0.7362</a:t>
            </a:r>
            <a:r>
              <a:rPr lang="en-US" sz="2200" dirty="0">
                <a:latin typeface="Twentieth Century"/>
              </a:rPr>
              <a:t>.</a:t>
            </a:r>
          </a:p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200" dirty="0" err="1">
                <a:latin typeface="Twentieth Century"/>
              </a:rPr>
              <a:t>Lavengood</a:t>
            </a:r>
            <a:r>
              <a:rPr lang="en-US" sz="2200" dirty="0">
                <a:latin typeface="Twentieth Century"/>
              </a:rPr>
              <a:t>, Megan. “Not Just a Theory: How to Put an Egalitarian Music Theory Curriculum into Practice." Society for Music Theory Virtual Conference 2020. </a:t>
            </a:r>
            <a:r>
              <a:rPr lang="en-US" sz="2200" dirty="0">
                <a:latin typeface="Twentieth Century"/>
                <a:hlinkClick r:id="rId4"/>
              </a:rPr>
              <a:t>https://guide.societymusictheory.org/sessions/nov15/morning/using-open-educational-resources</a:t>
            </a:r>
            <a:r>
              <a:rPr lang="en-US" sz="2200" dirty="0">
                <a:latin typeface="Twentieth Centur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773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Twentieth Century"/>
              <a:buNone/>
            </a:pPr>
            <a:r>
              <a:rPr lang="en-US" sz="2520" dirty="0"/>
              <a:t>A Confession…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/>
              <a:t>Context: Use of OER</a:t>
            </a:r>
            <a:endParaRPr/>
          </a:p>
        </p:txBody>
      </p:sp>
      <p:sp>
        <p:nvSpPr>
          <p:cNvPr id="4" name="Google Shape;212;p13">
            <a:extLst>
              <a:ext uri="{FF2B5EF4-FFF2-40B4-BE49-F238E27FC236}">
                <a16:creationId xmlns:a16="http://schemas.microsoft.com/office/drawing/2014/main" id="{954C86EA-272A-8649-BCA6-55A0542C2C56}"/>
              </a:ext>
            </a:extLst>
          </p:cNvPr>
          <p:cNvSpPr txBox="1">
            <a:spLocks/>
          </p:cNvSpPr>
          <p:nvPr/>
        </p:nvSpPr>
        <p:spPr>
          <a:xfrm>
            <a:off x="609600" y="1232811"/>
            <a:ext cx="7929638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10"/>
              <a:buFont typeface="Twentieth Century"/>
              <a:buNone/>
            </a:pPr>
            <a:r>
              <a:rPr lang="en-US" sz="1850" b="1"/>
              <a:t>Faculty Use of OER as Required Material in Any Course, 2015–16 to 2017–18</a:t>
            </a:r>
          </a:p>
        </p:txBody>
      </p:sp>
      <p:pic>
        <p:nvPicPr>
          <p:cNvPr id="7" name="Google Shape;214;p13" descr="OER Use 2015-16 to 2017-18.png">
            <a:extLst>
              <a:ext uri="{FF2B5EF4-FFF2-40B4-BE49-F238E27FC236}">
                <a16:creationId xmlns:a16="http://schemas.microsoft.com/office/drawing/2014/main" id="{40393111-15AF-D64D-84C9-0CB24F6EE2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48" y="1722793"/>
            <a:ext cx="7388352" cy="2935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01036-B9F2-F248-BB88-5B0696D12C72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Twentieth Century"/>
              </a:rPr>
              <a:t>Babson Survey Research Group</a:t>
            </a:r>
            <a:r>
              <a:rPr lang="en-US" sz="1100" i="1">
                <a:latin typeface="Twentieth Century"/>
              </a:rPr>
              <a:t>, Opening the Textbook: Open Education Resources in U.S. Higher Education, 2018</a:t>
            </a:r>
            <a:r>
              <a:rPr lang="en-US" sz="1100">
                <a:latin typeface="Twentieth Century"/>
              </a:rPr>
              <a:t>:</a:t>
            </a:r>
          </a:p>
          <a:p>
            <a:r>
              <a:rPr lang="en-US" sz="1100">
                <a:latin typeface="Twentieth Century"/>
                <a:hlinkClick r:id="rId4"/>
              </a:rPr>
              <a:t>http://www.onlinelearningsurvey.com/reports/freeingthetextbook2018.pdf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5"/>
              </a:rPr>
              <a:t>CC BY 4.0</a:t>
            </a:r>
            <a:r>
              <a:rPr lang="en-US" sz="1100">
                <a:latin typeface="Twentieth Centur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33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ctrTitle"/>
          </p:nvPr>
        </p:nvSpPr>
        <p:spPr>
          <a:xfrm>
            <a:off x="152401" y="1012010"/>
            <a:ext cx="8839201" cy="221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lvl="0" algn="ctr">
              <a:buSzPts val="3000"/>
            </a:pPr>
            <a:r>
              <a:rPr lang="en-US" sz="2800" dirty="0">
                <a:solidFill>
                  <a:schemeClr val="bg1"/>
                </a:solidFill>
              </a:rPr>
              <a:t>“A Brief Introduction to OpenMusicTheory.com Version 2”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Lightning Talk</a:t>
            </a:r>
            <a:br>
              <a:rPr lang="en-US" sz="2000" i="1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2021 College Music Society South Central Regional Conference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(Virtual)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Mar. 26–28, 2021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123" name="Google Shape;123;p1"/>
          <p:cNvSpPr txBox="1">
            <a:spLocks noGrp="1"/>
          </p:cNvSpPr>
          <p:nvPr>
            <p:ph type="subTitle" idx="1"/>
          </p:nvPr>
        </p:nvSpPr>
        <p:spPr>
          <a:xfrm>
            <a:off x="2366683" y="3264408"/>
            <a:ext cx="6705600" cy="115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62500" lnSpcReduction="20000"/>
          </a:bodyPr>
          <a:lstStyle/>
          <a:p>
            <a:pPr marL="0" indent="0" algn="r">
              <a:spcBef>
                <a:spcPts val="0"/>
              </a:spcBef>
            </a:pPr>
            <a:r>
              <a:rPr lang="en-US" sz="3400" dirty="0">
                <a:solidFill>
                  <a:schemeClr val="bg1"/>
                </a:solidFill>
              </a:rPr>
              <a:t>Dr. Kyle Gullings, D.M.A.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Director of The School of Performing Arts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Associate Professor of Music Theory &amp; Composition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The University of Texas at Tyler</a:t>
            </a:r>
          </a:p>
          <a:p>
            <a:pPr marL="0" indent="0"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kgullings@uttyler.edu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5" name="Google Shape;125;p1" descr="UT Tyler Logo - RGB-TheUniversity-Full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707" y="4514580"/>
            <a:ext cx="1568085" cy="588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078942" y="4482491"/>
            <a:ext cx="4060543" cy="6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 algn="r">
              <a:buClr>
                <a:schemeClr val="accent2"/>
              </a:buClr>
              <a:buSzPts val="840"/>
            </a:pPr>
            <a:r>
              <a:rPr lang="en-US">
                <a:solidFill>
                  <a:schemeClr val="bg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Licensed under a Creative Commons</a:t>
            </a:r>
            <a:br>
              <a:rPr lang="en-US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Attribution-ShareAlike 4.0 International License</a:t>
            </a:r>
            <a:r>
              <a:rPr lang="en-US">
                <a:solidFill>
                  <a:schemeClr val="bg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27" name="Google Shape;127;p1" descr="CC BY-S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1163" y="4658292"/>
            <a:ext cx="738332" cy="260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98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Open Music Theory</a:t>
            </a:r>
            <a:r>
              <a:rPr lang="en-US" sz="4000"/>
              <a:t> v.1</a:t>
            </a:r>
            <a:endParaRPr/>
          </a:p>
        </p:txBody>
      </p:sp>
      <p:pic>
        <p:nvPicPr>
          <p:cNvPr id="9" name="Picture Placeholder 5" descr="OMT landing.png">
            <a:extLst>
              <a:ext uri="{FF2B5EF4-FFF2-40B4-BE49-F238E27FC236}">
                <a16:creationId xmlns:a16="http://schemas.microsoft.com/office/drawing/2014/main" id="{7F4403BD-8A8E-FA42-B715-ECFEBD390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35"/>
          <a:stretch/>
        </p:blipFill>
        <p:spPr>
          <a:xfrm>
            <a:off x="1623418" y="1138517"/>
            <a:ext cx="6131860" cy="344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39E5CE-90FF-CC4E-AC36-81D0C8BA3434}"/>
              </a:ext>
            </a:extLst>
          </p:cNvPr>
          <p:cNvSpPr txBox="1"/>
          <p:nvPr/>
        </p:nvSpPr>
        <p:spPr>
          <a:xfrm>
            <a:off x="45360" y="4658326"/>
            <a:ext cx="5279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1:</a:t>
            </a:r>
          </a:p>
          <a:p>
            <a:r>
              <a:rPr lang="en-US" sz="1100">
                <a:latin typeface="Twentieth Century"/>
                <a:hlinkClick r:id="rId4"/>
              </a:rPr>
              <a:t>http://openmusictheory.com/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5"/>
              </a:rPr>
              <a:t>CC BY-SA 4.0</a:t>
            </a:r>
            <a:endParaRPr lang="en-US" sz="1100">
              <a:latin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Open Music Theory</a:t>
            </a:r>
            <a:r>
              <a:rPr lang="en-US" sz="4000"/>
              <a:t> v.2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5279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2:</a:t>
            </a:r>
          </a:p>
          <a:p>
            <a:r>
              <a:rPr lang="en-US" sz="1100">
                <a:latin typeface="Twentieth Century"/>
                <a:hlinkClick r:id="rId3"/>
              </a:rPr>
              <a:t>https://viva.pressbooks.pub/openmusictheory/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3" name="Picture 2" descr="Open Music Theory, Version 2 Homepage">
            <a:extLst>
              <a:ext uri="{FF2B5EF4-FFF2-40B4-BE49-F238E27FC236}">
                <a16:creationId xmlns:a16="http://schemas.microsoft.com/office/drawing/2014/main" id="{4F4C5B77-70DD-764E-9D8C-147DCACDD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97" y="1166854"/>
            <a:ext cx="7652811" cy="34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90000"/>
          </a:bodyPr>
          <a:lstStyle/>
          <a:p>
            <a:pPr>
              <a:buSzPts val="3959"/>
            </a:pPr>
            <a:r>
              <a:rPr lang="en-US"/>
              <a:t>Projected Cost Savings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0A050-8492-0249-AB01-EBA4A6F64872}"/>
              </a:ext>
            </a:extLst>
          </p:cNvPr>
          <p:cNvSpPr txBox="1"/>
          <p:nvPr/>
        </p:nvSpPr>
        <p:spPr>
          <a:xfrm>
            <a:off x="1785495" y="1333152"/>
            <a:ext cx="5520734" cy="1244958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>
                <a:latin typeface="Twentieth Century"/>
              </a:rPr>
              <a:t>$                200.10	  Saved per student</a:t>
            </a:r>
          </a:p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 u="sng">
                <a:latin typeface="Twentieth Century"/>
              </a:rPr>
              <a:t>   </a:t>
            </a:r>
            <a:r>
              <a:rPr lang="en-US" sz="2000" b="1" u="sng">
                <a:latin typeface="Twentieth Century"/>
              </a:rPr>
              <a:t>x</a:t>
            </a:r>
            <a:r>
              <a:rPr lang="en-US" sz="2000" u="sng">
                <a:latin typeface="Twentieth Century"/>
              </a:rPr>
              <a:t>          1,269	  Students (6 institutions)</a:t>
            </a:r>
          </a:p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 b="1">
                <a:latin typeface="Twentieth Century"/>
              </a:rPr>
              <a:t>=</a:t>
            </a:r>
            <a:r>
              <a:rPr lang="en-US" sz="2000">
                <a:latin typeface="Twentieth Century"/>
              </a:rPr>
              <a:t>       </a:t>
            </a:r>
            <a:r>
              <a:rPr lang="en-US" sz="2000" b="1">
                <a:latin typeface="Twentieth Century"/>
              </a:rPr>
              <a:t>$</a:t>
            </a:r>
            <a:r>
              <a:rPr lang="en-US" sz="2000" b="1">
                <a:solidFill>
                  <a:srgbClr val="DE3C09"/>
                </a:solidFill>
                <a:latin typeface="Twentieth Century"/>
              </a:rPr>
              <a:t>253,922.05	  </a:t>
            </a:r>
            <a:r>
              <a:rPr lang="en-US" sz="2000">
                <a:solidFill>
                  <a:srgbClr val="DE3C09"/>
                </a:solidFill>
                <a:latin typeface="Twentieth Century"/>
              </a:rPr>
              <a:t>Projected Savings for 2020–2021</a:t>
            </a:r>
            <a:endParaRPr lang="en-US" sz="2000">
              <a:solidFill>
                <a:srgbClr val="DE3C09"/>
              </a:solidFill>
              <a:latin typeface="Twentieth Century"/>
              <a:ea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D1A88-83DE-CE49-898D-2F2776B19935}"/>
              </a:ext>
            </a:extLst>
          </p:cNvPr>
          <p:cNvSpPr txBox="1"/>
          <p:nvPr/>
        </p:nvSpPr>
        <p:spPr>
          <a:xfrm>
            <a:off x="1785502" y="2813352"/>
            <a:ext cx="5520734" cy="1688156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>
                <a:latin typeface="Twentieth Century"/>
              </a:rPr>
              <a:t>$         253,922.05	  Projected Annual Savings</a:t>
            </a:r>
          </a:p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>
                <a:latin typeface="Twentieth Century"/>
              </a:rPr>
              <a:t>   </a:t>
            </a:r>
            <a:r>
              <a:rPr lang="en-US" sz="2000" b="1">
                <a:latin typeface="Twentieth Century"/>
              </a:rPr>
              <a:t>÷</a:t>
            </a:r>
            <a:r>
              <a:rPr lang="en-US" sz="2000">
                <a:latin typeface="Twentieth Century"/>
              </a:rPr>
              <a:t>                  6	  Institutions (2020–2021)</a:t>
            </a:r>
          </a:p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 u="sng">
                <a:latin typeface="Twentieth Century"/>
              </a:rPr>
              <a:t>   </a:t>
            </a:r>
            <a:r>
              <a:rPr lang="en-US" sz="2000" b="1" u="sng">
                <a:latin typeface="Twentieth Century"/>
              </a:rPr>
              <a:t>x</a:t>
            </a:r>
            <a:r>
              <a:rPr lang="en-US" sz="2000" u="sng">
                <a:latin typeface="Twentieth Century"/>
              </a:rPr>
              <a:t>              640	  NASM institutions in the U.S.</a:t>
            </a:r>
          </a:p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000" b="1">
                <a:latin typeface="Twentieth Century"/>
              </a:rPr>
              <a:t>=</a:t>
            </a:r>
            <a:r>
              <a:rPr lang="en-US" sz="2000">
                <a:latin typeface="Twentieth Century"/>
              </a:rPr>
              <a:t> </a:t>
            </a:r>
            <a:r>
              <a:rPr lang="en-US" sz="2000" b="1">
                <a:latin typeface="Twentieth Century"/>
              </a:rPr>
              <a:t>$</a:t>
            </a:r>
            <a:r>
              <a:rPr lang="en-US" sz="2000" b="1">
                <a:solidFill>
                  <a:srgbClr val="DE3C09"/>
                </a:solidFill>
                <a:latin typeface="Twentieth Century"/>
              </a:rPr>
              <a:t>27,085,018.67	  </a:t>
            </a:r>
            <a:r>
              <a:rPr lang="en-US" sz="2000">
                <a:solidFill>
                  <a:srgbClr val="DE3C09"/>
                </a:solidFill>
                <a:latin typeface="Twentieth Century"/>
              </a:rPr>
              <a:t>Potential Annual Savings</a:t>
            </a:r>
            <a:endParaRPr lang="en-US" sz="2000">
              <a:solidFill>
                <a:srgbClr val="DE3C09"/>
              </a:solidFill>
              <a:latin typeface="Twentieth Century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2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90000"/>
          </a:bodyPr>
          <a:lstStyle/>
          <a:p>
            <a:pPr>
              <a:buSzPts val="3959"/>
            </a:pPr>
            <a:r>
              <a:rPr lang="en-US"/>
              <a:t>Efficacy: Course Evaluations</a:t>
            </a:r>
            <a:endParaRPr/>
          </a:p>
        </p:txBody>
      </p:sp>
      <p:pic>
        <p:nvPicPr>
          <p:cNvPr id="3" name="Picture 2" descr="Table: Course Evals pre- and post-OMT">
            <a:extLst>
              <a:ext uri="{FF2B5EF4-FFF2-40B4-BE49-F238E27FC236}">
                <a16:creationId xmlns:a16="http://schemas.microsoft.com/office/drawing/2014/main" id="{4E6FD913-62C8-DD46-99AD-CF156EC2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93" y="1129553"/>
            <a:ext cx="4974614" cy="40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90000"/>
          </a:bodyPr>
          <a:lstStyle/>
          <a:p>
            <a:pPr>
              <a:buSzPts val="3959"/>
            </a:pPr>
            <a:r>
              <a:rPr lang="en-US"/>
              <a:t>Efficacy: Semester Grades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0EF43-9CEB-C445-9F67-8F653A10D112}"/>
              </a:ext>
            </a:extLst>
          </p:cNvPr>
          <p:cNvSpPr txBox="1"/>
          <p:nvPr/>
        </p:nvSpPr>
        <p:spPr>
          <a:xfrm>
            <a:off x="1811633" y="1876538"/>
            <a:ext cx="5520734" cy="1418467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b="1">
                <a:latin typeface="Twentieth Century"/>
              </a:rPr>
              <a:t>Average semester grades, Music Theory III</a:t>
            </a:r>
          </a:p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400">
                <a:latin typeface="Twentieth Century"/>
              </a:rPr>
              <a:t>Old Text, Fall 2015:		81.59%</a:t>
            </a:r>
          </a:p>
          <a:p>
            <a:pPr marL="342900" indent="-342900" defTabSz="91428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400">
                <a:latin typeface="Twentieth Century"/>
              </a:rPr>
              <a:t>New Text </a:t>
            </a:r>
            <a:r>
              <a:rPr lang="en-US" sz="2400" i="1">
                <a:latin typeface="Twentieth Century"/>
              </a:rPr>
              <a:t>OMT</a:t>
            </a:r>
            <a:r>
              <a:rPr lang="en-US" sz="2400">
                <a:latin typeface="Twentieth Century"/>
              </a:rPr>
              <a:t>, Fall 2016:	</a:t>
            </a:r>
            <a:r>
              <a:rPr lang="en-US" sz="2400">
                <a:solidFill>
                  <a:srgbClr val="DE3C09"/>
                </a:solidFill>
                <a:latin typeface="Twentieth Century"/>
              </a:rPr>
              <a:t>82.74%</a:t>
            </a:r>
          </a:p>
        </p:txBody>
      </p:sp>
    </p:spTree>
    <p:extLst>
      <p:ext uri="{BB962C8B-B14F-4D97-AF65-F5344CB8AC3E}">
        <p14:creationId xmlns:p14="http://schemas.microsoft.com/office/powerpoint/2010/main" val="331745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 fontScale="90000"/>
          </a:bodyPr>
          <a:lstStyle/>
          <a:p>
            <a:pPr>
              <a:buSzPts val="3959"/>
            </a:pPr>
            <a:r>
              <a:rPr lang="en-US"/>
              <a:t>OER Efficacy and Perceptions</a:t>
            </a:r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BF0ECA-6102-F047-BDDE-7A55998247D9}"/>
              </a:ext>
            </a:extLst>
          </p:cNvPr>
          <p:cNvSpPr txBox="1">
            <a:spLocks/>
          </p:cNvSpPr>
          <p:nvPr/>
        </p:nvSpPr>
        <p:spPr>
          <a:xfrm>
            <a:off x="89647" y="1633473"/>
            <a:ext cx="8676401" cy="2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43" marR="0" lvl="0" indent="-29714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288" marR="0" lvl="1" indent="-308571" algn="l" rtl="0">
              <a:lnSpc>
                <a:spcPct val="100000"/>
              </a:lnSpc>
              <a:spcBef>
                <a:spcPts val="551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430" marR="0" lvl="2" indent="-3142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573" marR="0" lvl="3" indent="-3142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5718" marR="0" lvl="4" indent="-3028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2858" marR="0" lvl="5" indent="-34285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000" marR="0" lvl="6" indent="-34285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143" marR="0" lvl="7" indent="-34285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286" marR="0" lvl="8" indent="-34285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160000" indent="0">
              <a:buNone/>
            </a:pPr>
            <a:r>
              <a:rPr lang="en-US" sz="2400" b="1"/>
              <a:t>John Hilton III (2016):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/>
              <a:t>“[</a:t>
            </a:r>
            <a:r>
              <a:rPr lang="is-IS" sz="2000"/>
              <a:t>…</a:t>
            </a:r>
            <a:r>
              <a:rPr lang="en-US" sz="2000"/>
              <a:t>] OER are comparable in quality to traditional learning resources [</a:t>
            </a:r>
            <a:r>
              <a:rPr lang="is-IS" sz="2000"/>
              <a:t>…]</a:t>
            </a:r>
            <a:r>
              <a:rPr lang="en-US" sz="200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n-US" sz="2000"/>
              <a:t>“[</a:t>
            </a:r>
            <a:r>
              <a:rPr lang="is-IS" sz="2000"/>
              <a:t>…] </a:t>
            </a:r>
            <a:r>
              <a:rPr lang="en-US" sz="2000"/>
              <a:t>the use of OER does not appear to negatively influence student learning [</a:t>
            </a:r>
            <a:r>
              <a:rPr lang="is-IS" sz="2000"/>
              <a:t>…]</a:t>
            </a:r>
            <a:r>
              <a:rPr lang="en-US" sz="2000"/>
              <a:t>”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1D0DF-F4B4-CB42-802D-2EC7021F00BF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Twentieth Century"/>
              </a:rPr>
              <a:t>Hilton III, John. “Open Educational Resources and College Textbook Choices: A Review of Research on Efficacy and Perceptions,”</a:t>
            </a:r>
            <a:br>
              <a:rPr lang="en-US" sz="1100">
                <a:latin typeface="Twentieth Century"/>
              </a:rPr>
            </a:br>
            <a:r>
              <a:rPr lang="en-US" sz="1100" i="1">
                <a:latin typeface="Twentieth Century"/>
              </a:rPr>
              <a:t>Education Tech Research Dev</a:t>
            </a:r>
            <a:r>
              <a:rPr lang="en-US" sz="1100">
                <a:latin typeface="Twentieth Century"/>
              </a:rPr>
              <a:t> (2016) 64: 573. </a:t>
            </a:r>
            <a:r>
              <a:rPr lang="en-US" sz="1100"/>
              <a:t>doi:10.1007/s11423-016-9434-9. </a:t>
            </a:r>
            <a:r>
              <a:rPr lang="en-US" sz="1100">
                <a:hlinkClick r:id="rId3"/>
              </a:rPr>
              <a:t>http://rdcu.be/s6Gx</a:t>
            </a:r>
            <a:r>
              <a:rPr lang="en-US" sz="1100"/>
              <a:t>.</a:t>
            </a:r>
            <a:endParaRPr lang="en-US" sz="1100"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138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Challenges: No Workbook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Educational Resources for Undergraduate Music Theory</a:t>
            </a:r>
            <a:r>
              <a:rPr lang="en-US" sz="1100">
                <a:latin typeface="Twentieth Century"/>
              </a:rPr>
              <a:t>:</a:t>
            </a:r>
          </a:p>
          <a:p>
            <a:r>
              <a:rPr lang="en-US" sz="1100">
                <a:latin typeface="Twentieth Century"/>
                <a:hlinkClick r:id="rId3"/>
              </a:rPr>
              <a:t>https://jmtp.appstate.edu/open-educational-resources-undergraduate-music-theory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4" name="Picture 3" descr="Music Theory Pedagogy Online link">
            <a:extLst>
              <a:ext uri="{FF2B5EF4-FFF2-40B4-BE49-F238E27FC236}">
                <a16:creationId xmlns:a16="http://schemas.microsoft.com/office/drawing/2014/main" id="{6F6C0192-635C-1146-853D-1AA1C5A74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103" y="1134648"/>
            <a:ext cx="6323793" cy="35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12648" y="171455"/>
            <a:ext cx="81534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>
              <a:buSzPts val="3959"/>
            </a:pPr>
            <a:r>
              <a:rPr lang="en-US" sz="4000" i="1"/>
              <a:t>OMT</a:t>
            </a:r>
            <a:r>
              <a:rPr lang="en-US" sz="4000"/>
              <a:t> Challenges: No Workbook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70148-420C-4E86-BA42-3133C95A2D1A}"/>
              </a:ext>
            </a:extLst>
          </p:cNvPr>
          <p:cNvSpPr txBox="1"/>
          <p:nvPr/>
        </p:nvSpPr>
        <p:spPr>
          <a:xfrm>
            <a:off x="45360" y="4658326"/>
            <a:ext cx="8720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latin typeface="Twentieth Century"/>
              </a:rPr>
              <a:t>Open Music Theory</a:t>
            </a:r>
            <a:r>
              <a:rPr lang="en-US" sz="1100">
                <a:latin typeface="Twentieth Century"/>
              </a:rPr>
              <a:t>, Version 2. “Identifying Modes”:</a:t>
            </a:r>
          </a:p>
          <a:p>
            <a:r>
              <a:rPr lang="en-US" sz="1100">
                <a:latin typeface="Twentieth Century"/>
                <a:hlinkClick r:id="rId3"/>
              </a:rPr>
              <a:t>https://viva.pressbooks.pub/app/uploads/sites/12/2020/02/WK-modes.pdf</a:t>
            </a:r>
            <a:r>
              <a:rPr lang="en-US" sz="1100">
                <a:latin typeface="Twentieth Century"/>
              </a:rPr>
              <a:t>. Licensed under </a:t>
            </a:r>
            <a:r>
              <a:rPr lang="en-US" sz="1100">
                <a:latin typeface="Twentieth Century"/>
                <a:hlinkClick r:id="rId4"/>
              </a:rPr>
              <a:t>CC BY-SA 4.0</a:t>
            </a:r>
            <a:endParaRPr lang="en-US" sz="1100">
              <a:latin typeface="Twentieth Century"/>
            </a:endParaRPr>
          </a:p>
        </p:txBody>
      </p:sp>
      <p:pic>
        <p:nvPicPr>
          <p:cNvPr id="3" name="Picture 2" descr="OMT Sheet: Modes">
            <a:extLst>
              <a:ext uri="{FF2B5EF4-FFF2-40B4-BE49-F238E27FC236}">
                <a16:creationId xmlns:a16="http://schemas.microsoft.com/office/drawing/2014/main" id="{049D42BF-C017-9E4E-A7D7-7506B22A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48" y="1138518"/>
            <a:ext cx="3958503" cy="34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9744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UT Tyler 7">
      <a:dk1>
        <a:srgbClr val="000000"/>
      </a:dk1>
      <a:lt1>
        <a:srgbClr val="FFFFFF"/>
      </a:lt1>
      <a:dk2>
        <a:srgbClr val="091E60"/>
      </a:dk2>
      <a:lt2>
        <a:srgbClr val="D2F2FC"/>
      </a:lt2>
      <a:accent1>
        <a:srgbClr val="091E60"/>
      </a:accent1>
      <a:accent2>
        <a:srgbClr val="DD3C09"/>
      </a:accent2>
      <a:accent3>
        <a:srgbClr val="2397E2"/>
      </a:accent3>
      <a:accent4>
        <a:srgbClr val="1BA009"/>
      </a:accent4>
      <a:accent5>
        <a:srgbClr val="D0C80E"/>
      </a:accent5>
      <a:accent6>
        <a:srgbClr val="8A23DB"/>
      </a:accent6>
      <a:hlink>
        <a:srgbClr val="77C2FF"/>
      </a:hlink>
      <a:folHlink>
        <a:srgbClr val="51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UT Tyler 7">
      <a:dk1>
        <a:srgbClr val="000000"/>
      </a:dk1>
      <a:lt1>
        <a:srgbClr val="FFFFFF"/>
      </a:lt1>
      <a:dk2>
        <a:srgbClr val="091E60"/>
      </a:dk2>
      <a:lt2>
        <a:srgbClr val="D2F2FC"/>
      </a:lt2>
      <a:accent1>
        <a:srgbClr val="091E60"/>
      </a:accent1>
      <a:accent2>
        <a:srgbClr val="DD3C09"/>
      </a:accent2>
      <a:accent3>
        <a:srgbClr val="2397E2"/>
      </a:accent3>
      <a:accent4>
        <a:srgbClr val="1BA009"/>
      </a:accent4>
      <a:accent5>
        <a:srgbClr val="D0C80E"/>
      </a:accent5>
      <a:accent6>
        <a:srgbClr val="8A23DB"/>
      </a:accent6>
      <a:hlink>
        <a:srgbClr val="77C2FF"/>
      </a:hlink>
      <a:folHlink>
        <a:srgbClr val="51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5BEBA255D8948BC95D128B4C9635A" ma:contentTypeVersion="10" ma:contentTypeDescription="Create a new document." ma:contentTypeScope="" ma:versionID="701f636f425f357759f3beba54c8cf14">
  <xsd:schema xmlns:xsd="http://www.w3.org/2001/XMLSchema" xmlns:xs="http://www.w3.org/2001/XMLSchema" xmlns:p="http://schemas.microsoft.com/office/2006/metadata/properties" xmlns:ns3="3ecd3257-452a-4af6-9184-72f97f43e909" targetNamespace="http://schemas.microsoft.com/office/2006/metadata/properties" ma:root="true" ma:fieldsID="32fb08e71006b111e2bf26267a62a36a" ns3:_="">
    <xsd:import namespace="3ecd3257-452a-4af6-9184-72f97f43e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d3257-452a-4af6-9184-72f97f43e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9FD4B-969D-49D4-8AE5-B4F0632301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1A478C-DE3B-4878-9DC8-9E855674E466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3ecd3257-452a-4af6-9184-72f97f43e909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3183D3-B1F7-47A9-8B9B-7E4596D17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d3257-452a-4af6-9184-72f97f43e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634</Words>
  <Application>Microsoft Office PowerPoint</Application>
  <PresentationFormat>On-screen Show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Noto Sans Symbols</vt:lpstr>
      <vt:lpstr>Twentieth Century</vt:lpstr>
      <vt:lpstr>Wingdings</vt:lpstr>
      <vt:lpstr>Median</vt:lpstr>
      <vt:lpstr>Median</vt:lpstr>
      <vt:lpstr>“A Brief Introduction to OpenMusicTheory.com Version 2”  Lightning Talk  2021 College Music Society South Central Regional Conference (Virtual) Mar. 26–28, 2021</vt:lpstr>
      <vt:lpstr>Open Music Theory v.1</vt:lpstr>
      <vt:lpstr>Open Music Theory v.2</vt:lpstr>
      <vt:lpstr>Projected Cost Savings</vt:lpstr>
      <vt:lpstr>Efficacy: Course Evaluations</vt:lpstr>
      <vt:lpstr>Efficacy: Semester Grades</vt:lpstr>
      <vt:lpstr>OER Efficacy and Perceptions</vt:lpstr>
      <vt:lpstr>OMT Challenges: No Workbook</vt:lpstr>
      <vt:lpstr>OMT Challenges: No Workbook</vt:lpstr>
      <vt:lpstr>OMT Challenges: No Workbook</vt:lpstr>
      <vt:lpstr>OMT Challenges: No Workbook</vt:lpstr>
      <vt:lpstr>OMT Challenges: No Workbook</vt:lpstr>
      <vt:lpstr>OMT Challenges</vt:lpstr>
      <vt:lpstr>Curricular Redesign Resources</vt:lpstr>
      <vt:lpstr>A Confession…</vt:lpstr>
      <vt:lpstr>Context: Use of OER</vt:lpstr>
      <vt:lpstr>“A Brief Introduction to OpenMusicTheory.com Version 2”  Lightning Talk  2021 College Music Society South Central Regional Conference (Virtual) Mar. 26–28,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DITCH YOUR TEXTBOOK: OER AS DRIVERS OF DIVERSE AND INCLUSIVE PEDAGOGY</dc:title>
  <dc:creator>Kyle Gullings</dc:creator>
  <cp:lastModifiedBy>Terra Gullings</cp:lastModifiedBy>
  <cp:revision>125</cp:revision>
  <dcterms:created xsi:type="dcterms:W3CDTF">2017-05-30T14:04:15Z</dcterms:created>
  <dcterms:modified xsi:type="dcterms:W3CDTF">2021-03-24T16:38:52Z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0x0101003645BEBA255D8948BC95D128B4C9635A</vt:lpwstr>
  </property>
</Properties>
</file>